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21"/>
  </p:normalViewPr>
  <p:slideViewPr>
    <p:cSldViewPr snapToGrid="0" snapToObjects="1">
      <p:cViewPr varScale="1">
        <p:scale>
          <a:sx n="145" d="100"/>
          <a:sy n="145" d="100"/>
        </p:scale>
        <p:origin x="680"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jp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4921563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Shape 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6023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 name="Shape 1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462373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897624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9" name="Shape 1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98435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4276705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23524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3" name="Shape 14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248639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1" name="Shape 15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069558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806085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Shape 166"/>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7" name="Shape 16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131555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Shape 174"/>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5" name="Shape 17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706458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Shape 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 name="Shape 3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534216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7834525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648521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985626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61874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Shape 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7" name="Shape 4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7231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Shape 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 name="Shape 5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49835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624404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97317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 name="Shape 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721124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357884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353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subTitle" idx="1"/>
          </p:nvPr>
        </p:nvSpPr>
        <p:spPr>
          <a:xfrm>
            <a:off x="685800" y="2840053"/>
            <a:ext cx="7772400" cy="784799"/>
          </a:xfrm>
          <a:prstGeom prst="rect">
            <a:avLst/>
          </a:prstGeom>
        </p:spPr>
        <p:txBody>
          <a:bodyPr lIns="91425" tIns="91425" rIns="91425" bIns="91425" anchor="t" anchorCtr="0"/>
          <a:lstStyle>
            <a:lvl1pPr lvl="0" algn="ctr">
              <a:spcBef>
                <a:spcPts val="0"/>
              </a:spcBef>
              <a:buClr>
                <a:schemeClr val="dk2"/>
              </a:buClr>
              <a:buNone/>
              <a:defRPr>
                <a:solidFill>
                  <a:schemeClr val="dk2"/>
                </a:solidFill>
              </a:defRPr>
            </a:lvl1pPr>
            <a:lvl2pPr lvl="1" algn="ctr">
              <a:spcBef>
                <a:spcPts val="0"/>
              </a:spcBef>
              <a:buClr>
                <a:schemeClr val="dk2"/>
              </a:buClr>
              <a:buSzPct val="100000"/>
              <a:buNone/>
              <a:defRPr sz="3000">
                <a:solidFill>
                  <a:schemeClr val="dk2"/>
                </a:solidFill>
              </a:defRPr>
            </a:lvl2pPr>
            <a:lvl3pPr lvl="2" algn="ctr">
              <a:spcBef>
                <a:spcPts val="0"/>
              </a:spcBef>
              <a:buClr>
                <a:schemeClr val="dk2"/>
              </a:buClr>
              <a:buSzPct val="100000"/>
              <a:buNone/>
              <a:defRPr sz="3000">
                <a:solidFill>
                  <a:schemeClr val="dk2"/>
                </a:solidFill>
              </a:defRPr>
            </a:lvl3pPr>
            <a:lvl4pPr lvl="3" algn="ctr">
              <a:spcBef>
                <a:spcPts val="0"/>
              </a:spcBef>
              <a:buClr>
                <a:schemeClr val="dk2"/>
              </a:buClr>
              <a:buSzPct val="100000"/>
              <a:buNone/>
              <a:defRPr sz="3000">
                <a:solidFill>
                  <a:schemeClr val="dk2"/>
                </a:solidFill>
              </a:defRPr>
            </a:lvl4pPr>
            <a:lvl5pPr lvl="4" algn="ctr">
              <a:spcBef>
                <a:spcPts val="0"/>
              </a:spcBef>
              <a:buClr>
                <a:schemeClr val="dk2"/>
              </a:buClr>
              <a:buSzPct val="100000"/>
              <a:buNone/>
              <a:defRPr sz="3000">
                <a:solidFill>
                  <a:schemeClr val="dk2"/>
                </a:solidFill>
              </a:defRPr>
            </a:lvl5pPr>
            <a:lvl6pPr lvl="5" algn="ctr">
              <a:spcBef>
                <a:spcPts val="0"/>
              </a:spcBef>
              <a:buClr>
                <a:schemeClr val="dk2"/>
              </a:buClr>
              <a:buSzPct val="100000"/>
              <a:buNone/>
              <a:defRPr sz="3000">
                <a:solidFill>
                  <a:schemeClr val="dk2"/>
                </a:solidFill>
              </a:defRPr>
            </a:lvl6pPr>
            <a:lvl7pPr lvl="6" algn="ctr">
              <a:spcBef>
                <a:spcPts val="0"/>
              </a:spcBef>
              <a:buClr>
                <a:schemeClr val="dk2"/>
              </a:buClr>
              <a:buSzPct val="100000"/>
              <a:buNone/>
              <a:defRPr sz="3000">
                <a:solidFill>
                  <a:schemeClr val="dk2"/>
                </a:solidFill>
              </a:defRPr>
            </a:lvl7pPr>
            <a:lvl8pPr lvl="7" algn="ctr">
              <a:spcBef>
                <a:spcPts val="0"/>
              </a:spcBef>
              <a:buClr>
                <a:schemeClr val="dk2"/>
              </a:buClr>
              <a:buSzPct val="100000"/>
              <a:buNone/>
              <a:defRPr sz="3000">
                <a:solidFill>
                  <a:schemeClr val="dk2"/>
                </a:solidFill>
              </a:defRPr>
            </a:lvl8pPr>
            <a:lvl9pPr lvl="8" algn="ctr">
              <a:spcBef>
                <a:spcPts val="0"/>
              </a:spcBef>
              <a:buClr>
                <a:schemeClr val="dk2"/>
              </a:buClr>
              <a:buSzPct val="100000"/>
              <a:buNone/>
              <a:defRPr sz="3000">
                <a:solidFill>
                  <a:schemeClr val="dk2"/>
                </a:solidFill>
              </a:defRPr>
            </a:lvl9pPr>
          </a:lstStyle>
          <a:p>
            <a:endParaRPr/>
          </a:p>
        </p:txBody>
      </p:sp>
      <p:sp>
        <p:nvSpPr>
          <p:cNvPr id="11" name="Shape 11"/>
          <p:cNvSpPr txBox="1">
            <a:spLocks noGrp="1"/>
          </p:cNvSpPr>
          <p:nvPr>
            <p:ph type="ctrTitle"/>
          </p:nvPr>
        </p:nvSpPr>
        <p:spPr>
          <a:xfrm>
            <a:off x="685800" y="1583342"/>
            <a:ext cx="7772400" cy="1159799"/>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2" name="Shape 12"/>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5" name="Shape 15"/>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6" name="Shape 16"/>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57200" y="1200150"/>
            <a:ext cx="39945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body" idx="2"/>
          </p:nvPr>
        </p:nvSpPr>
        <p:spPr>
          <a:xfrm>
            <a:off x="4692273" y="1200150"/>
            <a:ext cx="39945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1" name="Shape 21"/>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4" name="Shape 24"/>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25"/>
        <p:cNvGrpSpPr/>
        <p:nvPr/>
      </p:nvGrpSpPr>
      <p:grpSpPr>
        <a:xfrm>
          <a:off x="0" y="0"/>
          <a:ext cx="0" cy="0"/>
          <a:chOff x="0" y="0"/>
          <a:chExt cx="0" cy="0"/>
        </a:xfrm>
      </p:grpSpPr>
      <p:sp>
        <p:nvSpPr>
          <p:cNvPr id="26" name="Shape 26"/>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lvl="0" algn="ctr">
              <a:spcBef>
                <a:spcPts val="0"/>
              </a:spcBef>
              <a:buClr>
                <a:schemeClr val="dk1"/>
              </a:buClr>
              <a:buSzPct val="100000"/>
              <a:buNone/>
              <a:defRPr sz="1800">
                <a:solidFill>
                  <a:schemeClr val="dk1"/>
                </a:solidFill>
              </a:defRPr>
            </a:lvl1pPr>
          </a:lstStyle>
          <a:p>
            <a:endParaRPr/>
          </a:p>
        </p:txBody>
      </p:sp>
      <p:sp>
        <p:nvSpPr>
          <p:cNvPr id="27" name="Shape 27"/>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8"/>
        <p:cNvGrpSpPr/>
        <p:nvPr/>
      </p:nvGrpSpPr>
      <p:grpSpPr>
        <a:xfrm>
          <a:off x="0" y="0"/>
          <a:ext cx="0" cy="0"/>
          <a:chOff x="0" y="0"/>
          <a:chExt cx="0" cy="0"/>
        </a:xfrm>
      </p:grpSpPr>
      <p:sp>
        <p:nvSpPr>
          <p:cNvPr id="29" name="Shape 29"/>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30000">
              <a:schemeClr val="lt1"/>
            </a:gs>
            <a:gs pos="100000">
              <a:schemeClr val="lt2"/>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lvl="0">
              <a:spcBef>
                <a:spcPts val="0"/>
              </a:spcBef>
              <a:buClr>
                <a:schemeClr val="dk1"/>
              </a:buClr>
              <a:buSzPct val="100000"/>
              <a:buNone/>
              <a:defRPr sz="3600" b="1">
                <a:solidFill>
                  <a:schemeClr val="dk1"/>
                </a:solidFill>
              </a:defRPr>
            </a:lvl1pPr>
            <a:lvl2pPr lvl="1">
              <a:spcBef>
                <a:spcPts val="0"/>
              </a:spcBef>
              <a:buClr>
                <a:schemeClr val="dk1"/>
              </a:buClr>
              <a:buSzPct val="100000"/>
              <a:buNone/>
              <a:defRPr sz="3600" b="1">
                <a:solidFill>
                  <a:schemeClr val="dk1"/>
                </a:solidFill>
              </a:defRPr>
            </a:lvl2pPr>
            <a:lvl3pPr lvl="2">
              <a:spcBef>
                <a:spcPts val="0"/>
              </a:spcBef>
              <a:buClr>
                <a:schemeClr val="dk1"/>
              </a:buClr>
              <a:buSzPct val="100000"/>
              <a:buNone/>
              <a:defRPr sz="3600" b="1">
                <a:solidFill>
                  <a:schemeClr val="dk1"/>
                </a:solidFill>
              </a:defRPr>
            </a:lvl3pPr>
            <a:lvl4pPr lvl="3">
              <a:spcBef>
                <a:spcPts val="0"/>
              </a:spcBef>
              <a:buClr>
                <a:schemeClr val="dk1"/>
              </a:buClr>
              <a:buSzPct val="100000"/>
              <a:buNone/>
              <a:defRPr sz="3600" b="1">
                <a:solidFill>
                  <a:schemeClr val="dk1"/>
                </a:solidFill>
              </a:defRPr>
            </a:lvl4pPr>
            <a:lvl5pPr lvl="4">
              <a:spcBef>
                <a:spcPts val="0"/>
              </a:spcBef>
              <a:buClr>
                <a:schemeClr val="dk1"/>
              </a:buClr>
              <a:buSzPct val="100000"/>
              <a:buNone/>
              <a:defRPr sz="3600" b="1">
                <a:solidFill>
                  <a:schemeClr val="dk1"/>
                </a:solidFill>
              </a:defRPr>
            </a:lvl5pPr>
            <a:lvl6pPr lvl="5">
              <a:spcBef>
                <a:spcPts val="0"/>
              </a:spcBef>
              <a:buClr>
                <a:schemeClr val="dk1"/>
              </a:buClr>
              <a:buSzPct val="100000"/>
              <a:buNone/>
              <a:defRPr sz="3600" b="1">
                <a:solidFill>
                  <a:schemeClr val="dk1"/>
                </a:solidFill>
              </a:defRPr>
            </a:lvl6pPr>
            <a:lvl7pPr lvl="6">
              <a:spcBef>
                <a:spcPts val="0"/>
              </a:spcBef>
              <a:buClr>
                <a:schemeClr val="dk1"/>
              </a:buClr>
              <a:buSzPct val="100000"/>
              <a:buNone/>
              <a:defRPr sz="3600" b="1">
                <a:solidFill>
                  <a:schemeClr val="dk1"/>
                </a:solidFill>
              </a:defRPr>
            </a:lvl7pPr>
            <a:lvl8pPr lvl="7">
              <a:spcBef>
                <a:spcPts val="0"/>
              </a:spcBef>
              <a:buClr>
                <a:schemeClr val="dk1"/>
              </a:buClr>
              <a:buSzPct val="100000"/>
              <a:buNone/>
              <a:defRPr sz="3600" b="1">
                <a:solidFill>
                  <a:schemeClr val="dk1"/>
                </a:solidFill>
              </a:defRPr>
            </a:lvl8pPr>
            <a:lvl9pPr lvl="8">
              <a:spcBef>
                <a:spcPts val="0"/>
              </a:spcBef>
              <a:buClr>
                <a:schemeClr val="dk1"/>
              </a:buClr>
              <a:buSzPct val="100000"/>
              <a:buNone/>
              <a:defRPr sz="3600" b="1">
                <a:solidFill>
                  <a:schemeClr val="dk1"/>
                </a:solidFill>
              </a:defRPr>
            </a:lvl9pPr>
          </a:lstStyle>
          <a:p>
            <a:endParaRPr/>
          </a:p>
        </p:txBody>
      </p:sp>
      <p:sp>
        <p:nvSpPr>
          <p:cNvPr id="7" name="Shape 7"/>
          <p:cNvSpPr txBox="1">
            <a:spLocks noGrp="1"/>
          </p:cNvSpPr>
          <p:nvPr>
            <p:ph type="body" idx="1"/>
          </p:nvPr>
        </p:nvSpPr>
        <p:spPr>
          <a:xfrm>
            <a:off x="457200" y="1200150"/>
            <a:ext cx="8229600" cy="3725699"/>
          </a:xfrm>
          <a:prstGeom prst="rect">
            <a:avLst/>
          </a:prstGeom>
          <a:noFill/>
          <a:ln>
            <a:noFill/>
          </a:ln>
        </p:spPr>
        <p:txBody>
          <a:bodyPr lIns="91425" tIns="91425" rIns="91425" bIns="91425" anchor="t" anchorCtr="0"/>
          <a:lstStyle>
            <a:lvl1pPr lvl="0">
              <a:spcBef>
                <a:spcPts val="600"/>
              </a:spcBef>
              <a:buSzPct val="100000"/>
              <a:defRPr sz="3000"/>
            </a:lvl1pPr>
            <a:lvl2pPr lvl="1">
              <a:spcBef>
                <a:spcPts val="480"/>
              </a:spcBef>
              <a:buSzPct val="100000"/>
              <a:defRPr sz="2400"/>
            </a:lvl2pPr>
            <a:lvl3pPr lvl="2">
              <a:spcBef>
                <a:spcPts val="480"/>
              </a:spcBef>
              <a:buSzPct val="100000"/>
              <a:defRPr sz="2400"/>
            </a:lvl3pPr>
            <a:lvl4pPr lvl="3">
              <a:spcBef>
                <a:spcPts val="360"/>
              </a:spcBef>
              <a:buSzPct val="100000"/>
              <a:defRPr sz="1800"/>
            </a:lvl4pPr>
            <a:lvl5pPr lvl="4">
              <a:spcBef>
                <a:spcPts val="360"/>
              </a:spcBef>
              <a:buSzPct val="100000"/>
              <a:defRPr sz="1800"/>
            </a:lvl5pPr>
            <a:lvl6pPr lvl="5">
              <a:spcBef>
                <a:spcPts val="360"/>
              </a:spcBef>
              <a:buSzPct val="100000"/>
              <a:defRPr sz="1800"/>
            </a:lvl6pPr>
            <a:lvl7pPr lvl="6">
              <a:spcBef>
                <a:spcPts val="360"/>
              </a:spcBef>
              <a:buSzPct val="100000"/>
              <a:defRPr sz="1800"/>
            </a:lvl7pPr>
            <a:lvl8pPr lvl="7">
              <a:spcBef>
                <a:spcPts val="360"/>
              </a:spcBef>
              <a:buSzPct val="100000"/>
              <a:defRPr sz="1800"/>
            </a:lvl8pPr>
            <a:lvl9pPr lvl="8">
              <a:spcBef>
                <a:spcPts val="360"/>
              </a:spcBef>
              <a:buSzPct val="100000"/>
              <a:defRPr sz="1800"/>
            </a:lvl9pPr>
          </a:lstStyle>
          <a:p>
            <a:endParaRPr/>
          </a:p>
        </p:txBody>
      </p:sp>
      <p:sp>
        <p:nvSpPr>
          <p:cNvPr id="8" name="Shape 8"/>
          <p:cNvSpPr txBox="1">
            <a:spLocks noGrp="1"/>
          </p:cNvSpPr>
          <p:nvPr>
            <p:ph type="sldNum" idx="12"/>
          </p:nvPr>
        </p:nvSpPr>
        <p:spPr>
          <a:xfrm>
            <a:off x="8556791" y="4749850"/>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300">
                <a:solidFill>
                  <a:schemeClr val="dk1"/>
                </a:solidFill>
              </a:rPr>
              <a:t>‹#›</a:t>
            </a:fld>
            <a:endParaRPr lang="en" sz="1300">
              <a:solidFill>
                <a:schemeClr val="dk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3.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
        <p:cNvGrpSpPr/>
        <p:nvPr/>
      </p:nvGrpSpPr>
      <p:grpSpPr>
        <a:xfrm>
          <a:off x="0" y="0"/>
          <a:ext cx="0" cy="0"/>
          <a:chOff x="0" y="0"/>
          <a:chExt cx="0" cy="0"/>
        </a:xfrm>
      </p:grpSpPr>
      <p:sp>
        <p:nvSpPr>
          <p:cNvPr id="34" name="Shape 34"/>
          <p:cNvSpPr txBox="1">
            <a:spLocks noGrp="1"/>
          </p:cNvSpPr>
          <p:nvPr>
            <p:ph type="ctrTitle"/>
          </p:nvPr>
        </p:nvSpPr>
        <p:spPr>
          <a:xfrm>
            <a:off x="685800" y="265899"/>
            <a:ext cx="7772400" cy="2477400"/>
          </a:xfrm>
          <a:prstGeom prst="rect">
            <a:avLst/>
          </a:prstGeom>
        </p:spPr>
        <p:txBody>
          <a:bodyPr lIns="91425" tIns="91425" rIns="91425" bIns="91425" anchor="b" anchorCtr="0">
            <a:noAutofit/>
          </a:bodyPr>
          <a:lstStyle/>
          <a:p>
            <a:pPr lvl="0" rtl="0">
              <a:spcBef>
                <a:spcPts val="0"/>
              </a:spcBef>
              <a:buNone/>
            </a:pPr>
            <a:r>
              <a:rPr lang="en" sz="3600"/>
              <a:t>Computer Vision </a:t>
            </a:r>
          </a:p>
          <a:p>
            <a:pPr lvl="0" rtl="0">
              <a:spcBef>
                <a:spcPts val="0"/>
              </a:spcBef>
              <a:buNone/>
            </a:pPr>
            <a:r>
              <a:rPr lang="en" sz="3600"/>
              <a:t>Fall 2016</a:t>
            </a:r>
          </a:p>
          <a:p>
            <a:pPr lvl="0">
              <a:spcBef>
                <a:spcPts val="0"/>
              </a:spcBef>
              <a:buNone/>
            </a:pPr>
            <a:r>
              <a:rPr lang="en" sz="3600"/>
              <a:t>Problem Set #5</a:t>
            </a:r>
          </a:p>
        </p:txBody>
      </p:sp>
      <p:sp>
        <p:nvSpPr>
          <p:cNvPr id="35" name="Shape 35"/>
          <p:cNvSpPr txBox="1">
            <a:spLocks noGrp="1"/>
          </p:cNvSpPr>
          <p:nvPr>
            <p:ph type="subTitle" idx="1"/>
          </p:nvPr>
        </p:nvSpPr>
        <p:spPr>
          <a:xfrm>
            <a:off x="685800" y="3042498"/>
            <a:ext cx="7772400" cy="1123500"/>
          </a:xfrm>
          <a:prstGeom prst="rect">
            <a:avLst/>
          </a:prstGeom>
        </p:spPr>
        <p:txBody>
          <a:bodyPr lIns="91425" tIns="91425" rIns="91425" bIns="91425" anchor="t" anchorCtr="0">
            <a:noAutofit/>
          </a:bodyPr>
          <a:lstStyle/>
          <a:p>
            <a:pPr lvl="0" rtl="0">
              <a:spcBef>
                <a:spcPts val="0"/>
              </a:spcBef>
              <a:buNone/>
            </a:pPr>
            <a:r>
              <a:rPr lang="en-US" sz="1800" dirty="0" smtClean="0"/>
              <a:t>Nikhil</a:t>
            </a:r>
            <a:r>
              <a:rPr lang="en" sz="1800" dirty="0" smtClean="0"/>
              <a:t> </a:t>
            </a:r>
            <a:r>
              <a:rPr lang="en-US" sz="1800" dirty="0" smtClean="0"/>
              <a:t>Gajendrakumar</a:t>
            </a:r>
            <a:endParaRPr lang="en" sz="1800" dirty="0"/>
          </a:p>
          <a:p>
            <a:pPr lvl="0">
              <a:spcBef>
                <a:spcPts val="0"/>
              </a:spcBef>
              <a:buNone/>
            </a:pPr>
            <a:r>
              <a:rPr lang="en-US" dirty="0" err="1"/>
              <a:t>n</a:t>
            </a:r>
            <a:r>
              <a:rPr lang="en-US" dirty="0" err="1" smtClean="0"/>
              <a:t>ikhil.g@gatech.edu</a:t>
            </a:r>
            <a:endParaRPr dirty="0"/>
          </a:p>
        </p:txBody>
      </p:sp>
      <p:sp>
        <p:nvSpPr>
          <p:cNvPr id="36" name="Shape 36"/>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1c: Harris Corners Image (simA)</a:t>
            </a:r>
          </a:p>
        </p:txBody>
      </p:sp>
      <p:sp>
        <p:nvSpPr>
          <p:cNvPr id="106" name="Shape 106"/>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108" name="Shape 108"/>
          <p:cNvSpPr txBox="1"/>
          <p:nvPr/>
        </p:nvSpPr>
        <p:spPr>
          <a:xfrm>
            <a:off x="1200750" y="4440075"/>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simA image </a:t>
            </a:r>
            <a:r>
              <a:rPr lang="en" b="1">
                <a:solidFill>
                  <a:schemeClr val="dk1"/>
                </a:solidFill>
                <a:latin typeface="Calibri"/>
                <a:ea typeface="Calibri"/>
                <a:cs typeface="Calibri"/>
                <a:sym typeface="Calibri"/>
              </a:rPr>
              <a:t>- ps5-1-c-3.png</a:t>
            </a:r>
          </a:p>
        </p:txBody>
      </p:sp>
      <p:pic>
        <p:nvPicPr>
          <p:cNvPr id="2" name="Picture 1"/>
          <p:cNvPicPr>
            <a:picLocks noChangeAspect="1"/>
          </p:cNvPicPr>
          <p:nvPr/>
        </p:nvPicPr>
        <p:blipFill>
          <a:blip r:embed="rId3"/>
          <a:stretch>
            <a:fillRect/>
          </a:stretch>
        </p:blipFill>
        <p:spPr>
          <a:xfrm>
            <a:off x="1200750" y="1182299"/>
            <a:ext cx="4343702" cy="325777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1c: Harris Corners Image (simB)</a:t>
            </a:r>
          </a:p>
        </p:txBody>
      </p:sp>
      <p:sp>
        <p:nvSpPr>
          <p:cNvPr id="114" name="Shape 114"/>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116" name="Shape 116"/>
          <p:cNvSpPr txBox="1"/>
          <p:nvPr/>
        </p:nvSpPr>
        <p:spPr>
          <a:xfrm>
            <a:off x="1200750" y="4440075"/>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simB image </a:t>
            </a:r>
            <a:r>
              <a:rPr lang="en" b="1">
                <a:solidFill>
                  <a:schemeClr val="dk1"/>
                </a:solidFill>
                <a:latin typeface="Calibri"/>
                <a:ea typeface="Calibri"/>
                <a:cs typeface="Calibri"/>
                <a:sym typeface="Calibri"/>
              </a:rPr>
              <a:t>- ps5-1-c-4.png</a:t>
            </a:r>
          </a:p>
        </p:txBody>
      </p:sp>
      <p:pic>
        <p:nvPicPr>
          <p:cNvPr id="2" name="Picture 1"/>
          <p:cNvPicPr>
            <a:picLocks noChangeAspect="1"/>
          </p:cNvPicPr>
          <p:nvPr/>
        </p:nvPicPr>
        <p:blipFill>
          <a:blip r:embed="rId3"/>
          <a:stretch>
            <a:fillRect/>
          </a:stretch>
        </p:blipFill>
        <p:spPr>
          <a:xfrm>
            <a:off x="1200750" y="1193639"/>
            <a:ext cx="4328582" cy="324643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2a: Interest Points Pair (transA-B)</a:t>
            </a:r>
          </a:p>
        </p:txBody>
      </p:sp>
      <p:sp>
        <p:nvSpPr>
          <p:cNvPr id="122" name="Shape 122"/>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124" name="Shape 124"/>
          <p:cNvSpPr txBox="1"/>
          <p:nvPr/>
        </p:nvSpPr>
        <p:spPr>
          <a:xfrm>
            <a:off x="805200" y="4440100"/>
            <a:ext cx="58182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Interest points with angles show on transA/B-pair image - </a:t>
            </a:r>
            <a:r>
              <a:rPr lang="en" b="1">
                <a:solidFill>
                  <a:schemeClr val="dk1"/>
                </a:solidFill>
                <a:latin typeface="Calibri"/>
                <a:ea typeface="Calibri"/>
                <a:cs typeface="Calibri"/>
                <a:sym typeface="Calibri"/>
              </a:rPr>
              <a:t>ps5-2-a-1.png</a:t>
            </a:r>
            <a:r>
              <a:rPr lang="en">
                <a:solidFill>
                  <a:schemeClr val="dk1"/>
                </a:solidFill>
                <a:latin typeface="Calibri"/>
                <a:ea typeface="Calibri"/>
                <a:cs typeface="Calibri"/>
                <a:sym typeface="Calibri"/>
              </a:rPr>
              <a:t> </a:t>
            </a:r>
          </a:p>
        </p:txBody>
      </p:sp>
      <p:pic>
        <p:nvPicPr>
          <p:cNvPr id="2" name="Picture 1"/>
          <p:cNvPicPr>
            <a:picLocks noChangeAspect="1"/>
          </p:cNvPicPr>
          <p:nvPr/>
        </p:nvPicPr>
        <p:blipFill>
          <a:blip r:embed="rId3"/>
          <a:stretch>
            <a:fillRect/>
          </a:stretch>
        </p:blipFill>
        <p:spPr>
          <a:xfrm>
            <a:off x="615461" y="1063378"/>
            <a:ext cx="7561385" cy="34290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2a: Interest Points Pair (simA-B)</a:t>
            </a:r>
          </a:p>
        </p:txBody>
      </p:sp>
      <p:sp>
        <p:nvSpPr>
          <p:cNvPr id="130" name="Shape 130"/>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132" name="Shape 132"/>
          <p:cNvSpPr txBox="1"/>
          <p:nvPr/>
        </p:nvSpPr>
        <p:spPr>
          <a:xfrm>
            <a:off x="805200" y="4440100"/>
            <a:ext cx="58182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Interest points with angles show on simA/B-pair image - </a:t>
            </a:r>
            <a:r>
              <a:rPr lang="en" b="1">
                <a:solidFill>
                  <a:schemeClr val="dk1"/>
                </a:solidFill>
                <a:latin typeface="Calibri"/>
                <a:ea typeface="Calibri"/>
                <a:cs typeface="Calibri"/>
                <a:sym typeface="Calibri"/>
              </a:rPr>
              <a:t>ps5-2-a-2.png</a:t>
            </a:r>
            <a:r>
              <a:rPr lang="en">
                <a:solidFill>
                  <a:schemeClr val="dk1"/>
                </a:solidFill>
                <a:latin typeface="Calibri"/>
                <a:ea typeface="Calibri"/>
                <a:cs typeface="Calibri"/>
                <a:sym typeface="Calibri"/>
              </a:rPr>
              <a:t> </a:t>
            </a:r>
          </a:p>
        </p:txBody>
      </p:sp>
      <p:pic>
        <p:nvPicPr>
          <p:cNvPr id="2" name="Picture 1"/>
          <p:cNvPicPr>
            <a:picLocks noChangeAspect="1"/>
          </p:cNvPicPr>
          <p:nvPr/>
        </p:nvPicPr>
        <p:blipFill>
          <a:blip r:embed="rId3"/>
          <a:stretch>
            <a:fillRect/>
          </a:stretch>
        </p:blipFill>
        <p:spPr>
          <a:xfrm>
            <a:off x="633047" y="1011100"/>
            <a:ext cx="7322550" cy="3429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2b: Putative Pair Image (transA-B)</a:t>
            </a:r>
          </a:p>
        </p:txBody>
      </p:sp>
      <p:sp>
        <p:nvSpPr>
          <p:cNvPr id="138" name="Shape 138"/>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140" name="Shape 140"/>
          <p:cNvSpPr txBox="1"/>
          <p:nvPr/>
        </p:nvSpPr>
        <p:spPr>
          <a:xfrm>
            <a:off x="805200" y="4440100"/>
            <a:ext cx="58182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Putative transA/B-pair image - </a:t>
            </a:r>
            <a:r>
              <a:rPr lang="en" b="1">
                <a:solidFill>
                  <a:schemeClr val="dk1"/>
                </a:solidFill>
                <a:latin typeface="Calibri"/>
                <a:ea typeface="Calibri"/>
                <a:cs typeface="Calibri"/>
                <a:sym typeface="Calibri"/>
              </a:rPr>
              <a:t>ps5-2-b-1.png</a:t>
            </a:r>
            <a:r>
              <a:rPr lang="en">
                <a:solidFill>
                  <a:schemeClr val="dk1"/>
                </a:solidFill>
                <a:latin typeface="Calibri"/>
                <a:ea typeface="Calibri"/>
                <a:cs typeface="Calibri"/>
                <a:sym typeface="Calibri"/>
              </a:rPr>
              <a:t> </a:t>
            </a:r>
          </a:p>
        </p:txBody>
      </p:sp>
      <p:pic>
        <p:nvPicPr>
          <p:cNvPr id="2" name="Picture 1"/>
          <p:cNvPicPr>
            <a:picLocks noChangeAspect="1"/>
          </p:cNvPicPr>
          <p:nvPr/>
        </p:nvPicPr>
        <p:blipFill>
          <a:blip r:embed="rId3"/>
          <a:stretch>
            <a:fillRect/>
          </a:stretch>
        </p:blipFill>
        <p:spPr>
          <a:xfrm>
            <a:off x="589084" y="1011100"/>
            <a:ext cx="7684477" cy="34290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Shape 14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2b: Putative Pair Image (simA-B)</a:t>
            </a:r>
          </a:p>
        </p:txBody>
      </p:sp>
      <p:sp>
        <p:nvSpPr>
          <p:cNvPr id="146" name="Shape 146"/>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148" name="Shape 148"/>
          <p:cNvSpPr txBox="1"/>
          <p:nvPr/>
        </p:nvSpPr>
        <p:spPr>
          <a:xfrm>
            <a:off x="805200" y="4440100"/>
            <a:ext cx="58182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Putative simA/B-pair image - </a:t>
            </a:r>
            <a:r>
              <a:rPr lang="en" b="1">
                <a:solidFill>
                  <a:schemeClr val="dk1"/>
                </a:solidFill>
                <a:latin typeface="Calibri"/>
                <a:ea typeface="Calibri"/>
                <a:cs typeface="Calibri"/>
                <a:sym typeface="Calibri"/>
              </a:rPr>
              <a:t>ps5-2-b-2.png</a:t>
            </a:r>
            <a:r>
              <a:rPr lang="en">
                <a:solidFill>
                  <a:schemeClr val="dk1"/>
                </a:solidFill>
                <a:latin typeface="Calibri"/>
                <a:ea typeface="Calibri"/>
                <a:cs typeface="Calibri"/>
                <a:sym typeface="Calibri"/>
              </a:rPr>
              <a:t> </a:t>
            </a:r>
          </a:p>
        </p:txBody>
      </p:sp>
      <p:pic>
        <p:nvPicPr>
          <p:cNvPr id="2" name="Picture 1"/>
          <p:cNvPicPr>
            <a:picLocks noChangeAspect="1"/>
          </p:cNvPicPr>
          <p:nvPr/>
        </p:nvPicPr>
        <p:blipFill>
          <a:blip r:embed="rId3"/>
          <a:stretch>
            <a:fillRect/>
          </a:stretch>
        </p:blipFill>
        <p:spPr>
          <a:xfrm>
            <a:off x="751742" y="980342"/>
            <a:ext cx="7640515" cy="336320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3a: Consensus Set Image (transA-B)</a:t>
            </a:r>
          </a:p>
        </p:txBody>
      </p:sp>
      <p:sp>
        <p:nvSpPr>
          <p:cNvPr id="154" name="Shape 154"/>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156" name="Shape 156"/>
          <p:cNvSpPr txBox="1"/>
          <p:nvPr/>
        </p:nvSpPr>
        <p:spPr>
          <a:xfrm>
            <a:off x="805200" y="4440100"/>
            <a:ext cx="58182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Biggest consensus set lines drawn on pair - </a:t>
            </a:r>
            <a:r>
              <a:rPr lang="en" b="1">
                <a:solidFill>
                  <a:schemeClr val="dk1"/>
                </a:solidFill>
                <a:latin typeface="Calibri"/>
                <a:ea typeface="Calibri"/>
                <a:cs typeface="Calibri"/>
                <a:sym typeface="Calibri"/>
              </a:rPr>
              <a:t>ps5-3-a-1.png</a:t>
            </a:r>
            <a:r>
              <a:rPr lang="en">
                <a:solidFill>
                  <a:schemeClr val="dk1"/>
                </a:solidFill>
                <a:latin typeface="Calibri"/>
                <a:ea typeface="Calibri"/>
                <a:cs typeface="Calibri"/>
                <a:sym typeface="Calibri"/>
              </a:rPr>
              <a:t> </a:t>
            </a:r>
          </a:p>
        </p:txBody>
      </p:sp>
      <p:pic>
        <p:nvPicPr>
          <p:cNvPr id="2" name="Picture 1"/>
          <p:cNvPicPr>
            <a:picLocks noChangeAspect="1"/>
          </p:cNvPicPr>
          <p:nvPr/>
        </p:nvPicPr>
        <p:blipFill>
          <a:blip r:embed="rId3"/>
          <a:stretch>
            <a:fillRect/>
          </a:stretch>
        </p:blipFill>
        <p:spPr>
          <a:xfrm>
            <a:off x="805200" y="1037239"/>
            <a:ext cx="7433192" cy="3429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3b: Consensus Set Image (simA-B)</a:t>
            </a:r>
          </a:p>
        </p:txBody>
      </p:sp>
      <p:sp>
        <p:nvSpPr>
          <p:cNvPr id="162" name="Shape 162"/>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pic>
        <p:nvPicPr>
          <p:cNvPr id="163" name="Shape 163"/>
          <p:cNvPicPr preferRelativeResize="0"/>
          <p:nvPr/>
        </p:nvPicPr>
        <p:blipFill>
          <a:blip r:embed="rId3">
            <a:alphaModFix/>
          </a:blip>
          <a:stretch>
            <a:fillRect/>
          </a:stretch>
        </p:blipFill>
        <p:spPr>
          <a:xfrm>
            <a:off x="805200" y="1146150"/>
            <a:ext cx="6517350" cy="3211175"/>
          </a:xfrm>
          <a:prstGeom prst="rect">
            <a:avLst/>
          </a:prstGeom>
          <a:noFill/>
          <a:ln w="9525" cap="flat" cmpd="sng">
            <a:solidFill>
              <a:schemeClr val="dk2"/>
            </a:solidFill>
            <a:prstDash val="solid"/>
            <a:round/>
            <a:headEnd type="none" w="med" len="med"/>
            <a:tailEnd type="none" w="med" len="med"/>
          </a:ln>
        </p:spPr>
      </p:pic>
      <p:sp>
        <p:nvSpPr>
          <p:cNvPr id="164" name="Shape 164"/>
          <p:cNvSpPr txBox="1"/>
          <p:nvPr/>
        </p:nvSpPr>
        <p:spPr>
          <a:xfrm>
            <a:off x="805200" y="4440100"/>
            <a:ext cx="58182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Biggest consensus set lines drawn on pair - </a:t>
            </a:r>
            <a:r>
              <a:rPr lang="en" b="1">
                <a:solidFill>
                  <a:schemeClr val="dk1"/>
                </a:solidFill>
                <a:latin typeface="Calibri"/>
                <a:ea typeface="Calibri"/>
                <a:cs typeface="Calibri"/>
                <a:sym typeface="Calibri"/>
              </a:rPr>
              <a:t>ps5-3-b-1.png</a:t>
            </a:r>
            <a:r>
              <a:rPr lang="en">
                <a:solidFill>
                  <a:schemeClr val="dk1"/>
                </a:solidFill>
                <a:latin typeface="Calibri"/>
                <a:ea typeface="Calibri"/>
                <a:cs typeface="Calibri"/>
                <a:sym typeface="Calibri"/>
              </a:rPr>
              <a:t>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3c: Consensus Set Image II (simA-B)</a:t>
            </a:r>
          </a:p>
        </p:txBody>
      </p:sp>
      <p:sp>
        <p:nvSpPr>
          <p:cNvPr id="170" name="Shape 170"/>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pic>
        <p:nvPicPr>
          <p:cNvPr id="171" name="Shape 171"/>
          <p:cNvPicPr preferRelativeResize="0"/>
          <p:nvPr/>
        </p:nvPicPr>
        <p:blipFill>
          <a:blip r:embed="rId3">
            <a:alphaModFix/>
          </a:blip>
          <a:stretch>
            <a:fillRect/>
          </a:stretch>
        </p:blipFill>
        <p:spPr>
          <a:xfrm>
            <a:off x="805200" y="1146150"/>
            <a:ext cx="6517350" cy="3211175"/>
          </a:xfrm>
          <a:prstGeom prst="rect">
            <a:avLst/>
          </a:prstGeom>
          <a:noFill/>
          <a:ln w="9525" cap="flat" cmpd="sng">
            <a:solidFill>
              <a:schemeClr val="dk2"/>
            </a:solidFill>
            <a:prstDash val="solid"/>
            <a:round/>
            <a:headEnd type="none" w="med" len="med"/>
            <a:tailEnd type="none" w="med" len="med"/>
          </a:ln>
        </p:spPr>
      </p:pic>
      <p:sp>
        <p:nvSpPr>
          <p:cNvPr id="172" name="Shape 172"/>
          <p:cNvSpPr txBox="1"/>
          <p:nvPr/>
        </p:nvSpPr>
        <p:spPr>
          <a:xfrm>
            <a:off x="805200" y="4440100"/>
            <a:ext cx="58182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Biggest consensus set lines drawn on pair - </a:t>
            </a:r>
            <a:r>
              <a:rPr lang="en" b="1">
                <a:solidFill>
                  <a:schemeClr val="dk1"/>
                </a:solidFill>
                <a:latin typeface="Calibri"/>
                <a:ea typeface="Calibri"/>
                <a:cs typeface="Calibri"/>
                <a:sym typeface="Calibri"/>
              </a:rPr>
              <a:t>ps5-3-c-1.png</a:t>
            </a:r>
            <a:r>
              <a:rPr lang="en">
                <a:solidFill>
                  <a:schemeClr val="dk1"/>
                </a:solidFill>
                <a:latin typeface="Calibri"/>
                <a:ea typeface="Calibri"/>
                <a:cs typeface="Calibri"/>
                <a:sym typeface="Calibri"/>
              </a:rPr>
              <a:t>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457200" y="205975"/>
            <a:ext cx="8545799" cy="857400"/>
          </a:xfrm>
          <a:prstGeom prst="rect">
            <a:avLst/>
          </a:prstGeom>
        </p:spPr>
        <p:txBody>
          <a:bodyPr lIns="91425" tIns="91425" rIns="91425" bIns="91425" anchor="b" anchorCtr="0">
            <a:noAutofit/>
          </a:bodyPr>
          <a:lstStyle/>
          <a:p>
            <a:pPr lvl="0" rtl="0">
              <a:spcBef>
                <a:spcPts val="0"/>
              </a:spcBef>
              <a:buNone/>
            </a:pPr>
            <a:r>
              <a:rPr lang="en"/>
              <a:t>3d: Warped Image</a:t>
            </a:r>
          </a:p>
        </p:txBody>
      </p:sp>
      <p:sp>
        <p:nvSpPr>
          <p:cNvPr id="178" name="Shape 178"/>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pic>
        <p:nvPicPr>
          <p:cNvPr id="179" name="Shape 179"/>
          <p:cNvPicPr preferRelativeResize="0"/>
          <p:nvPr/>
        </p:nvPicPr>
        <p:blipFill>
          <a:blip r:embed="rId3">
            <a:alphaModFix/>
          </a:blip>
          <a:stretch>
            <a:fillRect/>
          </a:stretch>
        </p:blipFill>
        <p:spPr>
          <a:xfrm>
            <a:off x="299225" y="1228900"/>
            <a:ext cx="4097149" cy="3211175"/>
          </a:xfrm>
          <a:prstGeom prst="rect">
            <a:avLst/>
          </a:prstGeom>
          <a:noFill/>
          <a:ln w="9525" cap="flat" cmpd="sng">
            <a:solidFill>
              <a:schemeClr val="dk2"/>
            </a:solidFill>
            <a:prstDash val="solid"/>
            <a:round/>
            <a:headEnd type="none" w="med" len="med"/>
            <a:tailEnd type="none" w="med" len="med"/>
          </a:ln>
        </p:spPr>
      </p:pic>
      <p:sp>
        <p:nvSpPr>
          <p:cNvPr id="180" name="Shape 180"/>
          <p:cNvSpPr txBox="1"/>
          <p:nvPr/>
        </p:nvSpPr>
        <p:spPr>
          <a:xfrm>
            <a:off x="299225" y="4440075"/>
            <a:ext cx="4318799" cy="503999"/>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warpedB image</a:t>
            </a:r>
            <a:r>
              <a:rPr lang="en" b="1">
                <a:solidFill>
                  <a:schemeClr val="dk1"/>
                </a:solidFill>
                <a:latin typeface="Calibri"/>
                <a:ea typeface="Calibri"/>
                <a:cs typeface="Calibri"/>
                <a:sym typeface="Calibri"/>
              </a:rPr>
              <a:t>- ps5-3-d-1.png</a:t>
            </a:r>
          </a:p>
        </p:txBody>
      </p:sp>
      <p:pic>
        <p:nvPicPr>
          <p:cNvPr id="181" name="Shape 181"/>
          <p:cNvPicPr preferRelativeResize="0"/>
          <p:nvPr/>
        </p:nvPicPr>
        <p:blipFill>
          <a:blip r:embed="rId3">
            <a:alphaModFix/>
          </a:blip>
          <a:stretch>
            <a:fillRect/>
          </a:stretch>
        </p:blipFill>
        <p:spPr>
          <a:xfrm>
            <a:off x="4618025" y="1228900"/>
            <a:ext cx="4097149" cy="3211175"/>
          </a:xfrm>
          <a:prstGeom prst="rect">
            <a:avLst/>
          </a:prstGeom>
          <a:noFill/>
          <a:ln w="9525" cap="flat" cmpd="sng">
            <a:solidFill>
              <a:schemeClr val="dk2"/>
            </a:solidFill>
            <a:prstDash val="solid"/>
            <a:round/>
            <a:headEnd type="none" w="med" len="med"/>
            <a:tailEnd type="none" w="med" len="med"/>
          </a:ln>
        </p:spPr>
      </p:pic>
      <p:sp>
        <p:nvSpPr>
          <p:cNvPr id="182" name="Shape 182"/>
          <p:cNvSpPr txBox="1"/>
          <p:nvPr/>
        </p:nvSpPr>
        <p:spPr>
          <a:xfrm>
            <a:off x="4618025" y="4440075"/>
            <a:ext cx="4318799" cy="503999"/>
          </a:xfrm>
          <a:prstGeom prst="rect">
            <a:avLst/>
          </a:prstGeom>
          <a:noFill/>
          <a:ln>
            <a:noFill/>
          </a:ln>
        </p:spPr>
        <p:txBody>
          <a:bodyPr lIns="91425" tIns="91425" rIns="91425" bIns="91425" anchor="t" anchorCtr="0">
            <a:noAutofit/>
          </a:bodyPr>
          <a:lstStyle/>
          <a:p>
            <a:pPr lvl="0" rtl="0">
              <a:lnSpc>
                <a:spcPct val="115000"/>
              </a:lnSpc>
              <a:spcBef>
                <a:spcPts val="0"/>
              </a:spcBef>
              <a:buClr>
                <a:schemeClr val="dk1"/>
              </a:buClr>
              <a:buFont typeface="Arial"/>
              <a:buNone/>
            </a:pPr>
            <a:r>
              <a:rPr lang="en">
                <a:solidFill>
                  <a:schemeClr val="dk1"/>
                </a:solidFill>
                <a:latin typeface="Calibri"/>
                <a:ea typeface="Calibri"/>
                <a:cs typeface="Calibri"/>
                <a:sym typeface="Calibri"/>
              </a:rPr>
              <a:t>overlay image</a:t>
            </a:r>
            <a:r>
              <a:rPr lang="en" b="1">
                <a:solidFill>
                  <a:schemeClr val="dk1"/>
                </a:solidFill>
                <a:latin typeface="Calibri"/>
                <a:ea typeface="Calibri"/>
                <a:cs typeface="Calibri"/>
                <a:sym typeface="Calibri"/>
              </a:rPr>
              <a:t> - ps5-3-d-2.png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1a: Gradient Pair of transA</a:t>
            </a:r>
          </a:p>
        </p:txBody>
      </p:sp>
      <p:sp>
        <p:nvSpPr>
          <p:cNvPr id="42" name="Shape 42"/>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44" name="Shape 44"/>
          <p:cNvSpPr txBox="1"/>
          <p:nvPr/>
        </p:nvSpPr>
        <p:spPr>
          <a:xfrm>
            <a:off x="805200" y="4440100"/>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transA gradient-pair image - </a:t>
            </a:r>
            <a:r>
              <a:rPr lang="en" b="1">
                <a:solidFill>
                  <a:schemeClr val="dk1"/>
                </a:solidFill>
                <a:latin typeface="Calibri"/>
                <a:ea typeface="Calibri"/>
                <a:cs typeface="Calibri"/>
                <a:sym typeface="Calibri"/>
              </a:rPr>
              <a:t>ps5-1-a-1.png</a:t>
            </a:r>
            <a:r>
              <a:rPr lang="en">
                <a:solidFill>
                  <a:schemeClr val="dk1"/>
                </a:solidFill>
                <a:latin typeface="Calibri"/>
                <a:ea typeface="Calibri"/>
                <a:cs typeface="Calibri"/>
                <a:sym typeface="Calibri"/>
              </a:rPr>
              <a:t> </a:t>
            </a:r>
          </a:p>
        </p:txBody>
      </p:sp>
      <p:pic>
        <p:nvPicPr>
          <p:cNvPr id="2" name="Picture 1"/>
          <p:cNvPicPr>
            <a:picLocks noChangeAspect="1"/>
          </p:cNvPicPr>
          <p:nvPr/>
        </p:nvPicPr>
        <p:blipFill>
          <a:blip r:embed="rId3"/>
          <a:stretch>
            <a:fillRect/>
          </a:stretch>
        </p:blipFill>
        <p:spPr>
          <a:xfrm>
            <a:off x="805200" y="1110980"/>
            <a:ext cx="6533077" cy="321117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xfrm>
            <a:off x="457200" y="205975"/>
            <a:ext cx="8545800" cy="857400"/>
          </a:xfrm>
          <a:prstGeom prst="rect">
            <a:avLst/>
          </a:prstGeom>
        </p:spPr>
        <p:txBody>
          <a:bodyPr lIns="91425" tIns="91425" rIns="91425" bIns="91425" anchor="b" anchorCtr="0">
            <a:noAutofit/>
          </a:bodyPr>
          <a:lstStyle/>
          <a:p>
            <a:pPr lvl="0" rtl="0">
              <a:spcBef>
                <a:spcPts val="0"/>
              </a:spcBef>
              <a:buNone/>
            </a:pPr>
            <a:r>
              <a:rPr lang="en"/>
              <a:t>4a: Warped Image (CHALLENGE)</a:t>
            </a:r>
          </a:p>
        </p:txBody>
      </p:sp>
      <p:sp>
        <p:nvSpPr>
          <p:cNvPr id="188" name="Shape 188"/>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pic>
        <p:nvPicPr>
          <p:cNvPr id="189" name="Shape 189"/>
          <p:cNvPicPr preferRelativeResize="0"/>
          <p:nvPr/>
        </p:nvPicPr>
        <p:blipFill>
          <a:blip r:embed="rId3">
            <a:alphaModFix/>
          </a:blip>
          <a:stretch>
            <a:fillRect/>
          </a:stretch>
        </p:blipFill>
        <p:spPr>
          <a:xfrm>
            <a:off x="299225" y="1228900"/>
            <a:ext cx="4097149" cy="3211175"/>
          </a:xfrm>
          <a:prstGeom prst="rect">
            <a:avLst/>
          </a:prstGeom>
          <a:noFill/>
          <a:ln w="9525" cap="flat" cmpd="sng">
            <a:solidFill>
              <a:schemeClr val="dk2"/>
            </a:solidFill>
            <a:prstDash val="solid"/>
            <a:round/>
            <a:headEnd type="none" w="med" len="med"/>
            <a:tailEnd type="none" w="med" len="med"/>
          </a:ln>
        </p:spPr>
      </p:pic>
      <p:sp>
        <p:nvSpPr>
          <p:cNvPr id="190" name="Shape 190"/>
          <p:cNvSpPr txBox="1"/>
          <p:nvPr/>
        </p:nvSpPr>
        <p:spPr>
          <a:xfrm>
            <a:off x="299225" y="4440075"/>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warpedB image</a:t>
            </a:r>
            <a:r>
              <a:rPr lang="en" b="1">
                <a:solidFill>
                  <a:schemeClr val="dk1"/>
                </a:solidFill>
                <a:latin typeface="Calibri"/>
                <a:ea typeface="Calibri"/>
                <a:cs typeface="Calibri"/>
                <a:sym typeface="Calibri"/>
              </a:rPr>
              <a:t>- ps5-4-a-1.png</a:t>
            </a:r>
          </a:p>
        </p:txBody>
      </p:sp>
      <p:pic>
        <p:nvPicPr>
          <p:cNvPr id="191" name="Shape 191"/>
          <p:cNvPicPr preferRelativeResize="0"/>
          <p:nvPr/>
        </p:nvPicPr>
        <p:blipFill>
          <a:blip r:embed="rId3">
            <a:alphaModFix/>
          </a:blip>
          <a:stretch>
            <a:fillRect/>
          </a:stretch>
        </p:blipFill>
        <p:spPr>
          <a:xfrm>
            <a:off x="4618025" y="1228900"/>
            <a:ext cx="4097149" cy="3211175"/>
          </a:xfrm>
          <a:prstGeom prst="rect">
            <a:avLst/>
          </a:prstGeom>
          <a:noFill/>
          <a:ln w="9525" cap="flat" cmpd="sng">
            <a:solidFill>
              <a:schemeClr val="dk2"/>
            </a:solidFill>
            <a:prstDash val="solid"/>
            <a:round/>
            <a:headEnd type="none" w="med" len="med"/>
            <a:tailEnd type="none" w="med" len="med"/>
          </a:ln>
        </p:spPr>
      </p:pic>
      <p:sp>
        <p:nvSpPr>
          <p:cNvPr id="192" name="Shape 192"/>
          <p:cNvSpPr txBox="1"/>
          <p:nvPr/>
        </p:nvSpPr>
        <p:spPr>
          <a:xfrm>
            <a:off x="4618025" y="4440075"/>
            <a:ext cx="4318800" cy="504000"/>
          </a:xfrm>
          <a:prstGeom prst="rect">
            <a:avLst/>
          </a:prstGeom>
          <a:noFill/>
          <a:ln>
            <a:noFill/>
          </a:ln>
        </p:spPr>
        <p:txBody>
          <a:bodyPr lIns="91425" tIns="91425" rIns="91425" bIns="91425" anchor="t" anchorCtr="0">
            <a:noAutofit/>
          </a:bodyPr>
          <a:lstStyle/>
          <a:p>
            <a:pPr lvl="0" rtl="0">
              <a:lnSpc>
                <a:spcPct val="115000"/>
              </a:lnSpc>
              <a:spcBef>
                <a:spcPts val="0"/>
              </a:spcBef>
              <a:buClr>
                <a:schemeClr val="dk1"/>
              </a:buClr>
              <a:buFont typeface="Arial"/>
              <a:buNone/>
            </a:pPr>
            <a:r>
              <a:rPr lang="en">
                <a:solidFill>
                  <a:schemeClr val="dk1"/>
                </a:solidFill>
                <a:latin typeface="Calibri"/>
                <a:ea typeface="Calibri"/>
                <a:cs typeface="Calibri"/>
                <a:sym typeface="Calibri"/>
              </a:rPr>
              <a:t>overlay image</a:t>
            </a:r>
            <a:r>
              <a:rPr lang="en" b="1">
                <a:solidFill>
                  <a:schemeClr val="dk1"/>
                </a:solidFill>
                <a:latin typeface="Calibri"/>
                <a:ea typeface="Calibri"/>
                <a:cs typeface="Calibri"/>
                <a:sym typeface="Calibri"/>
              </a:rPr>
              <a:t> - ps5-4-a-2.png</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5: Discussion</a:t>
            </a:r>
          </a:p>
        </p:txBody>
      </p:sp>
      <p:sp>
        <p:nvSpPr>
          <p:cNvPr id="198" name="Shape 198"/>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342900" algn="just" rtl="0">
              <a:spcBef>
                <a:spcPts val="0"/>
              </a:spcBef>
              <a:spcAft>
                <a:spcPts val="1000"/>
              </a:spcAft>
              <a:buClr>
                <a:schemeClr val="dk1"/>
              </a:buClr>
              <a:buSzPct val="100000"/>
              <a:buFont typeface="Calibri"/>
            </a:pPr>
            <a:r>
              <a:rPr lang="en" sz="1800" dirty="0">
                <a:solidFill>
                  <a:schemeClr val="dk1"/>
                </a:solidFill>
                <a:latin typeface="Calibri"/>
                <a:ea typeface="Calibri"/>
                <a:cs typeface="Calibri"/>
                <a:sym typeface="Calibri"/>
              </a:rPr>
              <a:t>For question 1, describe the behavior of your corner detector including anything surprising, such as points not found in both images of a pair</a:t>
            </a:r>
            <a:r>
              <a:rPr lang="en" sz="1800" dirty="0" smtClean="0">
                <a:solidFill>
                  <a:schemeClr val="dk1"/>
                </a:solidFill>
                <a:latin typeface="Calibri"/>
                <a:ea typeface="Calibri"/>
                <a:cs typeface="Calibri"/>
                <a:sym typeface="Calibri"/>
              </a:rPr>
              <a:t>.</a:t>
            </a:r>
            <a:endParaRPr lang="en-US" sz="1800" dirty="0" smtClean="0">
              <a:solidFill>
                <a:schemeClr val="dk1"/>
              </a:solidFill>
              <a:latin typeface="Calibri"/>
              <a:ea typeface="Calibri"/>
              <a:cs typeface="Calibri"/>
              <a:sym typeface="Calibri"/>
            </a:endParaRPr>
          </a:p>
          <a:p>
            <a:pPr marL="457200" lvl="0" indent="-342900" algn="just" rtl="0">
              <a:spcBef>
                <a:spcPts val="0"/>
              </a:spcBef>
              <a:spcAft>
                <a:spcPts val="1000"/>
              </a:spcAft>
              <a:buClr>
                <a:schemeClr val="dk1"/>
              </a:buClr>
              <a:buSzPct val="100000"/>
              <a:buFont typeface="Calibri"/>
            </a:pPr>
            <a:r>
              <a:rPr lang="en-US" sz="1800" dirty="0" smtClean="0">
                <a:solidFill>
                  <a:schemeClr val="dk1"/>
                </a:solidFill>
                <a:latin typeface="Calibri"/>
                <a:ea typeface="Calibri"/>
                <a:cs typeface="Calibri"/>
                <a:sym typeface="Calibri"/>
              </a:rPr>
              <a:t>Corner detector does a good job in detecting points where the intensity is varying in both x an y direction. Corner detector kind of detected some of the points that were not actually corners such as bicycle head, or shadow in front of door. Also I’m little surprised the the corner detector didn’t pick the peak of the tower as corner. Corner detector does a good job in finding corners around objects on ground and trees</a:t>
            </a:r>
            <a:endParaRPr lang="en" sz="1800" dirty="0">
              <a:solidFill>
                <a:schemeClr val="dk1"/>
              </a:solidFill>
              <a:latin typeface="Calibri"/>
              <a:ea typeface="Calibri"/>
              <a:cs typeface="Calibri"/>
              <a:sym typeface="Calibri"/>
            </a:endParaRPr>
          </a:p>
        </p:txBody>
      </p:sp>
      <p:sp>
        <p:nvSpPr>
          <p:cNvPr id="199" name="Shape 199"/>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5: Discussion</a:t>
            </a:r>
          </a:p>
        </p:txBody>
      </p:sp>
      <p:sp>
        <p:nvSpPr>
          <p:cNvPr id="198" name="Shape 198"/>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342900" rtl="0">
              <a:lnSpc>
                <a:spcPct val="115000"/>
              </a:lnSpc>
              <a:spcBef>
                <a:spcPts val="0"/>
              </a:spcBef>
              <a:buClr>
                <a:schemeClr val="dk1"/>
              </a:buClr>
              <a:buSzPct val="100000"/>
              <a:buFont typeface="Calibri"/>
            </a:pPr>
            <a:r>
              <a:rPr lang="en" sz="1800" dirty="0" smtClean="0">
                <a:solidFill>
                  <a:schemeClr val="dk1"/>
                </a:solidFill>
                <a:latin typeface="Calibri"/>
                <a:ea typeface="Calibri"/>
                <a:cs typeface="Calibri"/>
                <a:sym typeface="Calibri"/>
              </a:rPr>
              <a:t>For questions 2 and 3, ORB and RANSAC:</a:t>
            </a:r>
            <a:br>
              <a:rPr lang="en" sz="1800" dirty="0" smtClean="0">
                <a:solidFill>
                  <a:schemeClr val="dk1"/>
                </a:solidFill>
                <a:latin typeface="Calibri"/>
                <a:ea typeface="Calibri"/>
                <a:cs typeface="Calibri"/>
                <a:sym typeface="Calibri"/>
              </a:rPr>
            </a:br>
            <a:r>
              <a:rPr lang="en" sz="1800" dirty="0" smtClean="0">
                <a:solidFill>
                  <a:schemeClr val="dk1"/>
                </a:solidFill>
                <a:latin typeface="Calibri"/>
                <a:ea typeface="Calibri"/>
                <a:cs typeface="Calibri"/>
                <a:sym typeface="Calibri"/>
              </a:rPr>
              <a:t>- What translation vector was used?</a:t>
            </a:r>
            <a:endParaRPr lang="en-US" sz="1800" dirty="0" smtClean="0">
              <a:solidFill>
                <a:schemeClr val="dk1"/>
              </a:solidFill>
              <a:latin typeface="Calibri"/>
              <a:ea typeface="Calibri"/>
              <a:cs typeface="Calibri"/>
              <a:sym typeface="Calibri"/>
            </a:endParaRPr>
          </a:p>
          <a:p>
            <a:pPr marL="457200" lvl="0" indent="-342900" rtl="0">
              <a:lnSpc>
                <a:spcPct val="115000"/>
              </a:lnSpc>
              <a:spcBef>
                <a:spcPts val="0"/>
              </a:spcBef>
              <a:buClr>
                <a:schemeClr val="dk1"/>
              </a:buClr>
              <a:buSzPct val="100000"/>
              <a:buFont typeface="Calibri"/>
            </a:pPr>
            <a:r>
              <a:rPr lang="en-US" sz="1800" dirty="0">
                <a:solidFill>
                  <a:schemeClr val="dk1"/>
                </a:solidFill>
                <a:latin typeface="Calibri"/>
                <a:ea typeface="Calibri"/>
                <a:cs typeface="Calibri"/>
                <a:sym typeface="Calibri"/>
              </a:rPr>
              <a:t>	</a:t>
            </a:r>
            <a:r>
              <a:rPr lang="en-US" sz="1800" dirty="0" smtClean="0">
                <a:solidFill>
                  <a:schemeClr val="dk1"/>
                </a:solidFill>
                <a:latin typeface="Calibri"/>
                <a:ea typeface="Calibri"/>
                <a:cs typeface="Calibri"/>
                <a:sym typeface="Calibri"/>
              </a:rPr>
              <a:t>In </a:t>
            </a:r>
            <a:r>
              <a:rPr lang="en-US" sz="1800" dirty="0" err="1" smtClean="0">
                <a:solidFill>
                  <a:schemeClr val="dk1"/>
                </a:solidFill>
                <a:latin typeface="Calibri"/>
                <a:ea typeface="Calibri"/>
                <a:cs typeface="Calibri"/>
                <a:sym typeface="Calibri"/>
              </a:rPr>
              <a:t>ransac</a:t>
            </a:r>
            <a:r>
              <a:rPr lang="en-US" sz="1800" dirty="0" smtClean="0">
                <a:solidFill>
                  <a:schemeClr val="dk1"/>
                </a:solidFill>
                <a:latin typeface="Calibri"/>
                <a:ea typeface="Calibri"/>
                <a:cs typeface="Calibri"/>
                <a:sym typeface="Calibri"/>
              </a:rPr>
              <a:t>, translation vector is used is the spatial distance between </a:t>
            </a:r>
            <a:r>
              <a:rPr lang="en-US" sz="1800" smtClean="0">
                <a:solidFill>
                  <a:schemeClr val="dk1"/>
                </a:solidFill>
                <a:latin typeface="Calibri"/>
                <a:ea typeface="Calibri"/>
                <a:cs typeface="Calibri"/>
                <a:sym typeface="Calibri"/>
              </a:rPr>
              <a:t>the interest </a:t>
            </a:r>
            <a:r>
              <a:rPr lang="en-US" sz="1800" dirty="0" smtClean="0">
                <a:solidFill>
                  <a:schemeClr val="dk1"/>
                </a:solidFill>
                <a:latin typeface="Calibri"/>
                <a:ea typeface="Calibri"/>
                <a:cs typeface="Calibri"/>
                <a:sym typeface="Calibri"/>
              </a:rPr>
              <a:t>points </a:t>
            </a:r>
            <a:r>
              <a:rPr lang="en-US" sz="1800" smtClean="0">
                <a:solidFill>
                  <a:schemeClr val="dk1"/>
                </a:solidFill>
                <a:latin typeface="Calibri"/>
                <a:ea typeface="Calibri"/>
                <a:cs typeface="Calibri"/>
                <a:sym typeface="Calibri"/>
              </a:rPr>
              <a:t>in the image.</a:t>
            </a:r>
          </a:p>
          <a:p>
            <a:pPr marL="457200" lvl="0" indent="-342900" rtl="0">
              <a:lnSpc>
                <a:spcPct val="115000"/>
              </a:lnSpc>
              <a:spcBef>
                <a:spcPts val="0"/>
              </a:spcBef>
              <a:buClr>
                <a:schemeClr val="dk1"/>
              </a:buClr>
              <a:buSzPct val="100000"/>
              <a:buFont typeface="Calibri"/>
            </a:pPr>
            <a:r>
              <a:rPr lang="en" sz="1800" dirty="0" smtClean="0">
                <a:solidFill>
                  <a:schemeClr val="dk1"/>
                </a:solidFill>
                <a:latin typeface="Calibri"/>
                <a:ea typeface="Calibri"/>
                <a:cs typeface="Calibri"/>
                <a:sym typeface="Calibri"/>
              </a:rPr>
              <a:t/>
            </a:r>
            <a:br>
              <a:rPr lang="en" sz="1800" dirty="0" smtClean="0">
                <a:solidFill>
                  <a:schemeClr val="dk1"/>
                </a:solidFill>
                <a:latin typeface="Calibri"/>
                <a:ea typeface="Calibri"/>
                <a:cs typeface="Calibri"/>
                <a:sym typeface="Calibri"/>
              </a:rPr>
            </a:br>
            <a:r>
              <a:rPr lang="en" sz="1800" dirty="0" smtClean="0">
                <a:solidFill>
                  <a:schemeClr val="dk1"/>
                </a:solidFill>
                <a:latin typeface="Calibri"/>
                <a:ea typeface="Calibri"/>
                <a:cs typeface="Calibri"/>
                <a:sym typeface="Calibri"/>
              </a:rPr>
              <a:t>- What percentage of your matches was the biggest consensus set?</a:t>
            </a:r>
            <a:endParaRPr lang="en-US" sz="1800" dirty="0" smtClean="0">
              <a:solidFill>
                <a:schemeClr val="dk1"/>
              </a:solidFill>
              <a:latin typeface="Calibri"/>
              <a:ea typeface="Calibri"/>
              <a:cs typeface="Calibri"/>
              <a:sym typeface="Calibri"/>
            </a:endParaRPr>
          </a:p>
          <a:p>
            <a:pPr marL="457200" lvl="0" indent="-342900" rtl="0">
              <a:lnSpc>
                <a:spcPct val="115000"/>
              </a:lnSpc>
              <a:spcBef>
                <a:spcPts val="0"/>
              </a:spcBef>
              <a:buClr>
                <a:schemeClr val="dk1"/>
              </a:buClr>
              <a:buSzPct val="100000"/>
              <a:buFont typeface="Calibri"/>
            </a:pPr>
            <a:endParaRPr lang="en-US" sz="1800" dirty="0" smtClean="0">
              <a:solidFill>
                <a:schemeClr val="dk1"/>
              </a:solidFill>
              <a:latin typeface="Calibri"/>
              <a:ea typeface="Calibri"/>
              <a:cs typeface="Calibri"/>
              <a:sym typeface="Calibri"/>
            </a:endParaRPr>
          </a:p>
          <a:p>
            <a:pPr marL="457200" lvl="0" indent="-342900">
              <a:lnSpc>
                <a:spcPct val="115000"/>
              </a:lnSpc>
              <a:buClr>
                <a:schemeClr val="dk1"/>
              </a:buClr>
              <a:buFont typeface="Calibri"/>
            </a:pPr>
            <a:r>
              <a:rPr lang="en-US" sz="1800" dirty="0">
                <a:solidFill>
                  <a:schemeClr val="dk1"/>
                </a:solidFill>
                <a:latin typeface="Calibri"/>
                <a:ea typeface="Calibri"/>
                <a:cs typeface="Calibri"/>
                <a:sym typeface="Calibri"/>
              </a:rPr>
              <a:t>	</a:t>
            </a:r>
            <a:r>
              <a:rPr lang="en-US" sz="1800" dirty="0" smtClean="0">
                <a:solidFill>
                  <a:schemeClr val="dk1"/>
                </a:solidFill>
                <a:latin typeface="Calibri"/>
                <a:ea typeface="Calibri"/>
                <a:cs typeface="Calibri"/>
                <a:sym typeface="Calibri"/>
              </a:rPr>
              <a:t>In translated images, </a:t>
            </a:r>
            <a:r>
              <a:rPr lang="en-US" sz="1800" dirty="0" smtClean="0"/>
              <a:t>65.38% of the matches were in biggest consensus set.</a:t>
            </a:r>
          </a:p>
          <a:p>
            <a:pPr marL="457200" lvl="0" indent="-342900">
              <a:lnSpc>
                <a:spcPct val="115000"/>
              </a:lnSpc>
              <a:buClr>
                <a:schemeClr val="dk1"/>
              </a:buClr>
              <a:buFont typeface="Calibri"/>
            </a:pPr>
            <a:r>
              <a:rPr lang="en-US" sz="1800" dirty="0"/>
              <a:t>	</a:t>
            </a:r>
            <a:r>
              <a:rPr lang="en-US" sz="1800" dirty="0" smtClean="0"/>
              <a:t>(Translation </a:t>
            </a:r>
            <a:r>
              <a:rPr lang="en-US" sz="1800" dirty="0" err="1" smtClean="0"/>
              <a:t>ransac</a:t>
            </a:r>
            <a:r>
              <a:rPr lang="en-US" sz="1800" dirty="0" smtClean="0"/>
              <a:t>)</a:t>
            </a:r>
          </a:p>
          <a:p>
            <a:pPr marL="457200" lvl="0" indent="-342900">
              <a:lnSpc>
                <a:spcPct val="115000"/>
              </a:lnSpc>
              <a:buClr>
                <a:schemeClr val="dk1"/>
              </a:buClr>
              <a:buFont typeface="Calibri"/>
            </a:pPr>
            <a:r>
              <a:rPr lang="en-US" sz="1800" dirty="0"/>
              <a:t>	</a:t>
            </a:r>
            <a:r>
              <a:rPr lang="en-US" sz="1800" dirty="0" smtClean="0"/>
              <a:t>In similar images, 48.53% </a:t>
            </a:r>
            <a:r>
              <a:rPr lang="en-US" sz="1800" dirty="0"/>
              <a:t>of the matches were in biggest consensus set.</a:t>
            </a:r>
          </a:p>
          <a:p>
            <a:pPr marL="457200" lvl="0" indent="-342900">
              <a:lnSpc>
                <a:spcPct val="115000"/>
              </a:lnSpc>
              <a:buClr>
                <a:schemeClr val="dk1"/>
              </a:buClr>
              <a:buFont typeface="Calibri"/>
            </a:pPr>
            <a:r>
              <a:rPr lang="en-US" sz="1800" dirty="0"/>
              <a:t>	</a:t>
            </a:r>
            <a:r>
              <a:rPr lang="en-US" sz="1800" dirty="0" smtClean="0"/>
              <a:t>(Similarity </a:t>
            </a:r>
            <a:r>
              <a:rPr lang="en-US" sz="1800" dirty="0" err="1" smtClean="0"/>
              <a:t>ransac</a:t>
            </a:r>
            <a:r>
              <a:rPr lang="en-US" sz="1800" dirty="0"/>
              <a:t>)</a:t>
            </a:r>
            <a:endParaRPr lang="en-US" sz="1800" dirty="0" smtClean="0"/>
          </a:p>
          <a:p>
            <a:pPr marL="457200" lvl="0" indent="-342900">
              <a:lnSpc>
                <a:spcPct val="115000"/>
              </a:lnSpc>
              <a:buClr>
                <a:schemeClr val="dk1"/>
              </a:buClr>
              <a:buFont typeface="Calibri"/>
            </a:pPr>
            <a:endParaRPr lang="en" sz="1800" dirty="0" smtClean="0">
              <a:solidFill>
                <a:schemeClr val="dk1"/>
              </a:solidFill>
              <a:latin typeface="Calibri"/>
              <a:ea typeface="Calibri"/>
              <a:cs typeface="Calibri"/>
              <a:sym typeface="Calibri"/>
            </a:endParaRPr>
          </a:p>
        </p:txBody>
      </p:sp>
      <p:sp>
        <p:nvSpPr>
          <p:cNvPr id="199" name="Shape 199"/>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Tree>
    <p:extLst>
      <p:ext uri="{BB962C8B-B14F-4D97-AF65-F5344CB8AC3E}">
        <p14:creationId xmlns:p14="http://schemas.microsoft.com/office/powerpoint/2010/main" val="2902144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5: Discussion</a:t>
            </a:r>
          </a:p>
        </p:txBody>
      </p:sp>
      <p:sp>
        <p:nvSpPr>
          <p:cNvPr id="198" name="Shape 198"/>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342900">
              <a:lnSpc>
                <a:spcPct val="115000"/>
              </a:lnSpc>
              <a:buClr>
                <a:schemeClr val="dk1"/>
              </a:buClr>
              <a:buFont typeface="Calibri"/>
            </a:pPr>
            <a:endParaRPr lang="en" sz="1800" dirty="0" smtClean="0">
              <a:solidFill>
                <a:schemeClr val="dk1"/>
              </a:solidFill>
              <a:latin typeface="Calibri"/>
              <a:ea typeface="Calibri"/>
              <a:cs typeface="Calibri"/>
              <a:sym typeface="Calibri"/>
            </a:endParaRPr>
          </a:p>
          <a:p>
            <a:pPr marL="457200" lvl="0" indent="-342900" algn="just" rtl="0">
              <a:lnSpc>
                <a:spcPct val="115000"/>
              </a:lnSpc>
              <a:spcBef>
                <a:spcPts val="0"/>
              </a:spcBef>
              <a:buClr>
                <a:schemeClr val="dk1"/>
              </a:buClr>
              <a:buSzPct val="100000"/>
              <a:buFont typeface="Calibri"/>
            </a:pPr>
            <a:r>
              <a:rPr lang="en" sz="1800" dirty="0" smtClean="0">
                <a:solidFill>
                  <a:schemeClr val="dk1"/>
                </a:solidFill>
                <a:latin typeface="Calibri"/>
                <a:ea typeface="Calibri"/>
                <a:cs typeface="Calibri"/>
                <a:sym typeface="Calibri"/>
              </a:rPr>
              <a:t>Regardless of whether you implemented the challenge problem, comment as to whether using the similarity transform or the affine one would give better results, and why or why not.</a:t>
            </a:r>
            <a:endParaRPr lang="en-US" sz="1800" dirty="0" smtClean="0">
              <a:solidFill>
                <a:schemeClr val="dk1"/>
              </a:solidFill>
              <a:latin typeface="Calibri"/>
              <a:ea typeface="Calibri"/>
              <a:cs typeface="Calibri"/>
              <a:sym typeface="Calibri"/>
            </a:endParaRPr>
          </a:p>
          <a:p>
            <a:pPr marL="457200" lvl="0" indent="-342900" algn="just" rtl="0">
              <a:lnSpc>
                <a:spcPct val="115000"/>
              </a:lnSpc>
              <a:spcBef>
                <a:spcPts val="0"/>
              </a:spcBef>
              <a:buClr>
                <a:schemeClr val="dk1"/>
              </a:buClr>
              <a:buSzPct val="100000"/>
              <a:buFont typeface="Calibri"/>
            </a:pPr>
            <a:endParaRPr lang="en" sz="1800" dirty="0" smtClean="0">
              <a:solidFill>
                <a:schemeClr val="dk1"/>
              </a:solidFill>
              <a:latin typeface="Calibri"/>
              <a:ea typeface="Calibri"/>
              <a:cs typeface="Calibri"/>
              <a:sym typeface="Calibri"/>
            </a:endParaRPr>
          </a:p>
          <a:p>
            <a:pPr lvl="0" rtl="0">
              <a:lnSpc>
                <a:spcPct val="115000"/>
              </a:lnSpc>
              <a:spcBef>
                <a:spcPts val="0"/>
              </a:spcBef>
              <a:buNone/>
            </a:pPr>
            <a:r>
              <a:rPr lang="en-US" sz="1800" dirty="0" smtClean="0">
                <a:solidFill>
                  <a:schemeClr val="dk1"/>
                </a:solidFill>
                <a:latin typeface="Calibri"/>
                <a:ea typeface="Calibri"/>
                <a:cs typeface="Calibri"/>
                <a:sym typeface="Calibri"/>
              </a:rPr>
              <a:t>	I think affine transform would give better result. I think affine transform would do a better job in finding corners around the objects in foreground and background</a:t>
            </a:r>
            <a:endParaRPr sz="1800" dirty="0">
              <a:solidFill>
                <a:schemeClr val="dk1"/>
              </a:solidFill>
              <a:latin typeface="Calibri"/>
              <a:ea typeface="Calibri"/>
              <a:cs typeface="Calibri"/>
              <a:sym typeface="Calibri"/>
            </a:endParaRPr>
          </a:p>
        </p:txBody>
      </p:sp>
      <p:sp>
        <p:nvSpPr>
          <p:cNvPr id="199" name="Shape 199"/>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Tree>
    <p:extLst>
      <p:ext uri="{BB962C8B-B14F-4D97-AF65-F5344CB8AC3E}">
        <p14:creationId xmlns:p14="http://schemas.microsoft.com/office/powerpoint/2010/main" val="222748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1a: Gradient Pair of simA</a:t>
            </a:r>
          </a:p>
        </p:txBody>
      </p:sp>
      <p:sp>
        <p:nvSpPr>
          <p:cNvPr id="50" name="Shape 50"/>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52" name="Shape 52"/>
          <p:cNvSpPr txBox="1"/>
          <p:nvPr/>
        </p:nvSpPr>
        <p:spPr>
          <a:xfrm>
            <a:off x="805200" y="4440100"/>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simA gradient-pair image - </a:t>
            </a:r>
            <a:r>
              <a:rPr lang="en" b="1">
                <a:solidFill>
                  <a:schemeClr val="dk1"/>
                </a:solidFill>
                <a:latin typeface="Calibri"/>
                <a:ea typeface="Calibri"/>
                <a:cs typeface="Calibri"/>
                <a:sym typeface="Calibri"/>
              </a:rPr>
              <a:t>ps5-1-a-2.png</a:t>
            </a:r>
            <a:r>
              <a:rPr lang="en">
                <a:solidFill>
                  <a:schemeClr val="dk1"/>
                </a:solidFill>
                <a:latin typeface="Calibri"/>
                <a:ea typeface="Calibri"/>
                <a:cs typeface="Calibri"/>
                <a:sym typeface="Calibri"/>
              </a:rPr>
              <a:t> </a:t>
            </a:r>
          </a:p>
        </p:txBody>
      </p:sp>
      <p:pic>
        <p:nvPicPr>
          <p:cNvPr id="2" name="Picture 1"/>
          <p:cNvPicPr>
            <a:picLocks noChangeAspect="1"/>
          </p:cNvPicPr>
          <p:nvPr/>
        </p:nvPicPr>
        <p:blipFill>
          <a:blip r:embed="rId3"/>
          <a:stretch>
            <a:fillRect/>
          </a:stretch>
        </p:blipFill>
        <p:spPr>
          <a:xfrm>
            <a:off x="805200" y="1093396"/>
            <a:ext cx="6509631" cy="321117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spcBef>
                <a:spcPts val="0"/>
              </a:spcBef>
              <a:buNone/>
            </a:pPr>
            <a:r>
              <a:rPr lang="en"/>
              <a:t>1b: Harris Response Image (transA)</a:t>
            </a:r>
          </a:p>
        </p:txBody>
      </p:sp>
      <p:sp>
        <p:nvSpPr>
          <p:cNvPr id="58" name="Shape 58"/>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60" name="Shape 60"/>
          <p:cNvSpPr txBox="1"/>
          <p:nvPr/>
        </p:nvSpPr>
        <p:spPr>
          <a:xfrm>
            <a:off x="1200750" y="4440075"/>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transA image </a:t>
            </a:r>
            <a:r>
              <a:rPr lang="en" b="1">
                <a:solidFill>
                  <a:schemeClr val="dk1"/>
                </a:solidFill>
                <a:latin typeface="Calibri"/>
                <a:ea typeface="Calibri"/>
                <a:cs typeface="Calibri"/>
                <a:sym typeface="Calibri"/>
              </a:rPr>
              <a:t>- ps5-1-b-1.png</a:t>
            </a:r>
          </a:p>
        </p:txBody>
      </p:sp>
      <p:pic>
        <p:nvPicPr>
          <p:cNvPr id="2" name="Picture 1"/>
          <p:cNvPicPr>
            <a:picLocks noChangeAspect="1"/>
          </p:cNvPicPr>
          <p:nvPr/>
        </p:nvPicPr>
        <p:blipFill>
          <a:blip r:embed="rId3"/>
          <a:stretch>
            <a:fillRect/>
          </a:stretch>
        </p:blipFill>
        <p:spPr>
          <a:xfrm>
            <a:off x="1200750" y="1228900"/>
            <a:ext cx="4211282" cy="315846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1b: Harris Response Image (transB)</a:t>
            </a:r>
          </a:p>
        </p:txBody>
      </p:sp>
      <p:sp>
        <p:nvSpPr>
          <p:cNvPr id="66" name="Shape 66"/>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68" name="Shape 68"/>
          <p:cNvSpPr txBox="1"/>
          <p:nvPr/>
        </p:nvSpPr>
        <p:spPr>
          <a:xfrm>
            <a:off x="1200750" y="4440075"/>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transB image </a:t>
            </a:r>
            <a:r>
              <a:rPr lang="en" b="1">
                <a:solidFill>
                  <a:schemeClr val="dk1"/>
                </a:solidFill>
                <a:latin typeface="Calibri"/>
                <a:ea typeface="Calibri"/>
                <a:cs typeface="Calibri"/>
                <a:sym typeface="Calibri"/>
              </a:rPr>
              <a:t>- ps5-1-b-2.png</a:t>
            </a:r>
          </a:p>
        </p:txBody>
      </p:sp>
      <p:pic>
        <p:nvPicPr>
          <p:cNvPr id="2" name="Picture 1"/>
          <p:cNvPicPr>
            <a:picLocks noChangeAspect="1"/>
          </p:cNvPicPr>
          <p:nvPr/>
        </p:nvPicPr>
        <p:blipFill>
          <a:blip r:embed="rId3"/>
          <a:stretch>
            <a:fillRect/>
          </a:stretch>
        </p:blipFill>
        <p:spPr>
          <a:xfrm>
            <a:off x="1222129" y="1215603"/>
            <a:ext cx="4317023" cy="323776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1b: Harris Response Image (simA)</a:t>
            </a:r>
          </a:p>
        </p:txBody>
      </p:sp>
      <p:sp>
        <p:nvSpPr>
          <p:cNvPr id="74" name="Shape 74"/>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76" name="Shape 76"/>
          <p:cNvSpPr txBox="1"/>
          <p:nvPr/>
        </p:nvSpPr>
        <p:spPr>
          <a:xfrm>
            <a:off x="1200750" y="4440075"/>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simA image </a:t>
            </a:r>
            <a:r>
              <a:rPr lang="en" b="1">
                <a:solidFill>
                  <a:schemeClr val="dk1"/>
                </a:solidFill>
                <a:latin typeface="Calibri"/>
                <a:ea typeface="Calibri"/>
                <a:cs typeface="Calibri"/>
                <a:sym typeface="Calibri"/>
              </a:rPr>
              <a:t>- ps5-1-b-3.png</a:t>
            </a:r>
          </a:p>
        </p:txBody>
      </p:sp>
      <p:pic>
        <p:nvPicPr>
          <p:cNvPr id="2" name="Picture 1"/>
          <p:cNvPicPr>
            <a:picLocks noChangeAspect="1"/>
          </p:cNvPicPr>
          <p:nvPr/>
        </p:nvPicPr>
        <p:blipFill>
          <a:blip r:embed="rId3"/>
          <a:stretch>
            <a:fillRect/>
          </a:stretch>
        </p:blipFill>
        <p:spPr>
          <a:xfrm>
            <a:off x="1278648" y="1063378"/>
            <a:ext cx="4666085" cy="349956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1b: Harris Response Image (simB)</a:t>
            </a:r>
          </a:p>
        </p:txBody>
      </p:sp>
      <p:sp>
        <p:nvSpPr>
          <p:cNvPr id="82" name="Shape 82"/>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84" name="Shape 84"/>
          <p:cNvSpPr txBox="1"/>
          <p:nvPr/>
        </p:nvSpPr>
        <p:spPr>
          <a:xfrm>
            <a:off x="1200750" y="4440075"/>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simB image </a:t>
            </a:r>
            <a:r>
              <a:rPr lang="en" b="1">
                <a:solidFill>
                  <a:schemeClr val="dk1"/>
                </a:solidFill>
                <a:latin typeface="Calibri"/>
                <a:ea typeface="Calibri"/>
                <a:cs typeface="Calibri"/>
                <a:sym typeface="Calibri"/>
              </a:rPr>
              <a:t>- ps5-1-b-4.png</a:t>
            </a:r>
          </a:p>
        </p:txBody>
      </p:sp>
      <p:pic>
        <p:nvPicPr>
          <p:cNvPr id="2" name="Picture 1"/>
          <p:cNvPicPr>
            <a:picLocks noChangeAspect="1"/>
          </p:cNvPicPr>
          <p:nvPr/>
        </p:nvPicPr>
        <p:blipFill>
          <a:blip r:embed="rId3"/>
          <a:stretch>
            <a:fillRect/>
          </a:stretch>
        </p:blipFill>
        <p:spPr>
          <a:xfrm>
            <a:off x="1200749" y="1172305"/>
            <a:ext cx="4263295" cy="319747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1c: Harris Corners Image (transA)</a:t>
            </a:r>
          </a:p>
        </p:txBody>
      </p:sp>
      <p:sp>
        <p:nvSpPr>
          <p:cNvPr id="90" name="Shape 90"/>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92" name="Shape 92"/>
          <p:cNvSpPr txBox="1"/>
          <p:nvPr/>
        </p:nvSpPr>
        <p:spPr>
          <a:xfrm>
            <a:off x="1200750" y="4440075"/>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transA image </a:t>
            </a:r>
            <a:r>
              <a:rPr lang="en" b="1">
                <a:solidFill>
                  <a:schemeClr val="dk1"/>
                </a:solidFill>
                <a:latin typeface="Calibri"/>
                <a:ea typeface="Calibri"/>
                <a:cs typeface="Calibri"/>
                <a:sym typeface="Calibri"/>
              </a:rPr>
              <a:t>- ps5-1-c-1.png</a:t>
            </a:r>
          </a:p>
        </p:txBody>
      </p:sp>
      <p:pic>
        <p:nvPicPr>
          <p:cNvPr id="2" name="Picture 1"/>
          <p:cNvPicPr>
            <a:picLocks noChangeAspect="1"/>
          </p:cNvPicPr>
          <p:nvPr/>
        </p:nvPicPr>
        <p:blipFill>
          <a:blip r:embed="rId3"/>
          <a:stretch>
            <a:fillRect/>
          </a:stretch>
        </p:blipFill>
        <p:spPr>
          <a:xfrm>
            <a:off x="1138626" y="1046984"/>
            <a:ext cx="4443047" cy="333228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a:t>1c: Harris Corners Image (transB)</a:t>
            </a:r>
          </a:p>
        </p:txBody>
      </p:sp>
      <p:sp>
        <p:nvSpPr>
          <p:cNvPr id="98" name="Shape 98"/>
          <p:cNvSpPr txBox="1"/>
          <p:nvPr/>
        </p:nvSpPr>
        <p:spPr>
          <a:xfrm>
            <a:off x="0" y="4944075"/>
            <a:ext cx="25674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Computer Vision @ GT</a:t>
            </a:r>
          </a:p>
        </p:txBody>
      </p:sp>
      <p:sp>
        <p:nvSpPr>
          <p:cNvPr id="100" name="Shape 100"/>
          <p:cNvSpPr txBox="1"/>
          <p:nvPr/>
        </p:nvSpPr>
        <p:spPr>
          <a:xfrm>
            <a:off x="1200750" y="4440075"/>
            <a:ext cx="4318800" cy="504000"/>
          </a:xfrm>
          <a:prstGeom prst="rect">
            <a:avLst/>
          </a:prstGeom>
          <a:noFill/>
          <a:ln>
            <a:noFill/>
          </a:ln>
        </p:spPr>
        <p:txBody>
          <a:bodyPr lIns="91425" tIns="91425" rIns="91425" bIns="91425" anchor="t" anchorCtr="0">
            <a:noAutofit/>
          </a:bodyPr>
          <a:lstStyle/>
          <a:p>
            <a:pPr marL="0" lvl="0" indent="0" rtl="0">
              <a:lnSpc>
                <a:spcPct val="115000"/>
              </a:lnSpc>
              <a:spcBef>
                <a:spcPts val="0"/>
              </a:spcBef>
              <a:buNone/>
            </a:pPr>
            <a:r>
              <a:rPr lang="en">
                <a:solidFill>
                  <a:schemeClr val="dk1"/>
                </a:solidFill>
                <a:latin typeface="Calibri"/>
                <a:ea typeface="Calibri"/>
                <a:cs typeface="Calibri"/>
                <a:sym typeface="Calibri"/>
              </a:rPr>
              <a:t>transB image </a:t>
            </a:r>
            <a:r>
              <a:rPr lang="en" b="1">
                <a:solidFill>
                  <a:schemeClr val="dk1"/>
                </a:solidFill>
                <a:latin typeface="Calibri"/>
                <a:ea typeface="Calibri"/>
                <a:cs typeface="Calibri"/>
                <a:sym typeface="Calibri"/>
              </a:rPr>
              <a:t>- ps5-1-c-2.png</a:t>
            </a:r>
          </a:p>
        </p:txBody>
      </p:sp>
      <p:pic>
        <p:nvPicPr>
          <p:cNvPr id="2" name="Picture 1"/>
          <p:cNvPicPr>
            <a:picLocks noChangeAspect="1"/>
          </p:cNvPicPr>
          <p:nvPr/>
        </p:nvPicPr>
        <p:blipFill>
          <a:blip r:embed="rId3"/>
          <a:stretch>
            <a:fillRect/>
          </a:stretch>
        </p:blipFill>
        <p:spPr>
          <a:xfrm>
            <a:off x="1200751" y="999305"/>
            <a:ext cx="4681304" cy="3510978"/>
          </a:xfrm>
          <a:prstGeom prst="rect">
            <a:avLst/>
          </a:prstGeom>
        </p:spPr>
      </p:pic>
    </p:spTree>
  </p:cSld>
  <p:clrMapOvr>
    <a:masterClrMapping/>
  </p:clrMapOvr>
</p:sld>
</file>

<file path=ppt/theme/theme1.xml><?xml version="1.0" encoding="utf-8"?>
<a:theme xmlns:a="http://schemas.openxmlformats.org/drawingml/2006/main" name="light-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TotalTime>
  <Words>518</Words>
  <Application>Microsoft Macintosh PowerPoint</Application>
  <PresentationFormat>On-screen Show (16:9)</PresentationFormat>
  <Paragraphs>85</Paragraphs>
  <Slides>23</Slides>
  <Notes>23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Calibri</vt:lpstr>
      <vt:lpstr>Arial</vt:lpstr>
      <vt:lpstr>light-gradient</vt:lpstr>
      <vt:lpstr>Computer Vision  Fall 2016 Problem Set #5</vt:lpstr>
      <vt:lpstr>1a: Gradient Pair of transA</vt:lpstr>
      <vt:lpstr>1a: Gradient Pair of simA</vt:lpstr>
      <vt:lpstr>1b: Harris Response Image (transA)</vt:lpstr>
      <vt:lpstr>1b: Harris Response Image (transB)</vt:lpstr>
      <vt:lpstr>1b: Harris Response Image (simA)</vt:lpstr>
      <vt:lpstr>1b: Harris Response Image (simB)</vt:lpstr>
      <vt:lpstr>1c: Harris Corners Image (transA)</vt:lpstr>
      <vt:lpstr>1c: Harris Corners Image (transB)</vt:lpstr>
      <vt:lpstr>1c: Harris Corners Image (simA)</vt:lpstr>
      <vt:lpstr>1c: Harris Corners Image (simB)</vt:lpstr>
      <vt:lpstr>2a: Interest Points Pair (transA-B)</vt:lpstr>
      <vt:lpstr>2a: Interest Points Pair (simA-B)</vt:lpstr>
      <vt:lpstr>2b: Putative Pair Image (transA-B)</vt:lpstr>
      <vt:lpstr>2b: Putative Pair Image (simA-B)</vt:lpstr>
      <vt:lpstr>3a: Consensus Set Image (transA-B)</vt:lpstr>
      <vt:lpstr>3b: Consensus Set Image (simA-B)</vt:lpstr>
      <vt:lpstr>3c: Consensus Set Image II (simA-B)</vt:lpstr>
      <vt:lpstr>3d: Warped Image</vt:lpstr>
      <vt:lpstr>4a: Warped Image (CHALLENGE)</vt:lpstr>
      <vt:lpstr>5: Discussion</vt:lpstr>
      <vt:lpstr>5: Discussion</vt:lpstr>
      <vt:lpstr>5: Discussion</vt:lpstr>
    </vt:vector>
  </TitlesOfParts>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Fall 2016 Problem Set #5</dc:title>
  <cp:lastModifiedBy>Nikhil Gajendrakumar</cp:lastModifiedBy>
  <cp:revision>25</cp:revision>
  <dcterms:modified xsi:type="dcterms:W3CDTF">2017-03-20T12:54:15Z</dcterms:modified>
</cp:coreProperties>
</file>